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5B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1176" y="-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21C7E-6407-4989-973B-2A9C03673343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1CD8-D1E8-4FB7-BDDC-604BAF8E9E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4667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21C7E-6407-4989-973B-2A9C03673343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1CD8-D1E8-4FB7-BDDC-604BAF8E9E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6752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21C7E-6407-4989-973B-2A9C03673343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1CD8-D1E8-4FB7-BDDC-604BAF8E9E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5966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21C7E-6407-4989-973B-2A9C03673343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1CD8-D1E8-4FB7-BDDC-604BAF8E9E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66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21C7E-6407-4989-973B-2A9C03673343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1CD8-D1E8-4FB7-BDDC-604BAF8E9E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538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21C7E-6407-4989-973B-2A9C03673343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1CD8-D1E8-4FB7-BDDC-604BAF8E9E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5012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21C7E-6407-4989-973B-2A9C03673343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1CD8-D1E8-4FB7-BDDC-604BAF8E9E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3018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21C7E-6407-4989-973B-2A9C03673343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1CD8-D1E8-4FB7-BDDC-604BAF8E9E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3830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21C7E-6407-4989-973B-2A9C03673343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1CD8-D1E8-4FB7-BDDC-604BAF8E9E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4449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21C7E-6407-4989-973B-2A9C03673343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1CD8-D1E8-4FB7-BDDC-604BAF8E9E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277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21C7E-6407-4989-973B-2A9C03673343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1CD8-D1E8-4FB7-BDDC-604BAF8E9E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013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21C7E-6407-4989-973B-2A9C03673343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11CD8-D1E8-4FB7-BDDC-604BAF8E9E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955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5999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050" y="6"/>
            <a:ext cx="3236342" cy="198346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56542" y="1958199"/>
            <a:ext cx="22101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n w="6350"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www.gosuslugi.ru</a:t>
            </a:r>
            <a:endParaRPr lang="ru-RU" sz="1600" b="1" dirty="0">
              <a:ln w="6350">
                <a:solidFill>
                  <a:schemeClr val="accent3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3079" y="2396085"/>
            <a:ext cx="271732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bg2">
                    <a:lumMod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Дать согласие сотруднику роддома на оформление электронного медицинского свидетельства о рождении. После оформления медицинского свидетельства документ о рождении поступит в личный кабинет мамы на </a:t>
            </a:r>
            <a:r>
              <a:rPr lang="ru-RU" sz="1400" dirty="0" err="1">
                <a:solidFill>
                  <a:schemeClr val="bg2">
                    <a:lumMod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Госуслугах</a:t>
            </a:r>
            <a:r>
              <a:rPr lang="ru-RU" sz="1400" dirty="0">
                <a:solidFill>
                  <a:schemeClr val="bg2">
                    <a:lumMod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3079" y="4487792"/>
            <a:ext cx="271732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bg2">
                    <a:lumMod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Получив уведомление в личном кабинете, перейти на услугу по регистрации рождения, заполнить заявление, указав все данные на себя и на ребенка, выбрать электронное медицинское свидетельство о рождении.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05685" y="2413337"/>
            <a:ext cx="286253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bg2">
                    <a:lumMod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Если мама состоит в браке, то заявление для согласования поступит отцу ребенка в личный кабинет на </a:t>
            </a:r>
            <a:r>
              <a:rPr lang="ru-RU" sz="1400" dirty="0" err="1">
                <a:solidFill>
                  <a:schemeClr val="bg2">
                    <a:lumMod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Госуслугах</a:t>
            </a:r>
            <a:r>
              <a:rPr lang="ru-RU" sz="1400" dirty="0">
                <a:solidFill>
                  <a:schemeClr val="bg2">
                    <a:lumMod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 После подтверждения данных отцом ребенка заявление автоматически направится в выбранный родителями орган ЗАГС.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05686" y="4505044"/>
            <a:ext cx="278561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bg2">
                    <a:lumMod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Орган ЗАГС на основании поступившего заявления и электронного медицинского свидетельства сформирует в "Едином государственном реестре ЗАГС" цифровую запись акта гражданского состояния о рождении.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046343" y="2413337"/>
            <a:ext cx="269288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bg2">
                    <a:lumMod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Если мама в заявлении укажет, что хочет получить свидетельство о рождении, то на </a:t>
            </a:r>
            <a:r>
              <a:rPr lang="ru-RU" sz="1400" dirty="0" err="1">
                <a:solidFill>
                  <a:schemeClr val="bg2">
                    <a:lumMod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Госуслугах</a:t>
            </a:r>
            <a:r>
              <a:rPr lang="ru-RU" sz="1400" dirty="0">
                <a:solidFill>
                  <a:schemeClr val="bg2">
                    <a:lumMod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в рамках первоначального заявления  будет предложено выбрать дату и время посещения органа ЗАГС.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046344" y="4505044"/>
            <a:ext cx="26928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bg2">
                    <a:lumMod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Получить бумажный документ свидетельство о рождении ребенка сможет любой из родителей, предъявив в органе ЗАГС документ, удостоверяющий личность.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0" y="6320926"/>
            <a:ext cx="6583392" cy="53707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300" b="1" kern="1900" dirty="0">
                <a:latin typeface="Bahnschrift SemiBold SemiConden" panose="020B0502040204020203" pitchFamily="34" charset="0"/>
                <a:ea typeface="Cambria Math" panose="02040503050406030204" pitchFamily="18" charset="0"/>
              </a:rPr>
              <a:t>Внимание!  Перед использованием </a:t>
            </a:r>
            <a:r>
              <a:rPr lang="ru-RU" sz="1300" b="1" kern="1900" dirty="0" err="1">
                <a:latin typeface="Bahnschrift SemiBold SemiConden" panose="020B0502040204020203" pitchFamily="34" charset="0"/>
                <a:ea typeface="Cambria Math" panose="02040503050406030204" pitchFamily="18" charset="0"/>
              </a:rPr>
              <a:t>суперсервиса</a:t>
            </a:r>
            <a:r>
              <a:rPr lang="ru-RU" sz="1300" b="1" kern="1900" dirty="0">
                <a:latin typeface="Bahnschrift SemiBold SemiConden" panose="020B0502040204020203" pitchFamily="34" charset="0"/>
                <a:ea typeface="Cambria Math" panose="02040503050406030204" pitchFamily="18" charset="0"/>
              </a:rPr>
              <a:t> «Рождение ребенка» убедит</a:t>
            </a:r>
            <a:r>
              <a:rPr lang="ru-RU" sz="1300" b="1" dirty="0">
                <a:latin typeface="Bahnschrift SemiBold SemiConden" panose="020B0502040204020203" pitchFamily="34" charset="0"/>
                <a:ea typeface="Cambria Math" panose="02040503050406030204" pitchFamily="18" charset="0"/>
              </a:rPr>
              <a:t>есь</a:t>
            </a:r>
            <a:r>
              <a:rPr lang="ru-RU" sz="1300" b="1">
                <a:latin typeface="Bahnschrift SemiBold SemiConden" panose="020B0502040204020203" pitchFamily="34" charset="0"/>
                <a:ea typeface="Cambria Math" panose="02040503050406030204" pitchFamily="18" charset="0"/>
              </a:rPr>
              <a:t>, </a:t>
            </a:r>
            <a:r>
              <a:rPr lang="ru-RU" sz="1300" b="1" smtClean="0">
                <a:latin typeface="Bahnschrift SemiBold SemiConden" panose="020B0502040204020203" pitchFamily="34" charset="0"/>
                <a:ea typeface="Cambria Math" panose="02040503050406030204" pitchFamily="18" charset="0"/>
              </a:rPr>
              <a:t>что </a:t>
            </a:r>
            <a:r>
              <a:rPr lang="ru-RU" sz="1300" b="1" dirty="0">
                <a:latin typeface="Bahnschrift SemiBold SemiConden" panose="020B0502040204020203" pitchFamily="34" charset="0"/>
                <a:ea typeface="Cambria Math" panose="02040503050406030204" pitchFamily="18" charset="0"/>
              </a:rPr>
              <a:t>Вы имеете подтвержденную учетную запись на портале </a:t>
            </a:r>
            <a:r>
              <a:rPr lang="ru-RU" sz="1300" b="1" dirty="0" err="1">
                <a:latin typeface="Bahnschrift SemiBold SemiConden" panose="020B0502040204020203" pitchFamily="34" charset="0"/>
                <a:ea typeface="Cambria Math" panose="02040503050406030204" pitchFamily="18" charset="0"/>
              </a:rPr>
              <a:t>Госуслуг</a:t>
            </a:r>
            <a:endParaRPr lang="ru-RU" sz="1300" b="1" dirty="0">
              <a:latin typeface="Bahnschrift SemiBold SemiConden" panose="020B0502040204020203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1340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</TotalTime>
  <Words>190</Words>
  <Application>Microsoft Office PowerPoint</Application>
  <PresentationFormat>Лист A4 (210x297 мм)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Курицына Светлана Валентиновна</dc:creator>
  <cp:lastModifiedBy>Невмеенко</cp:lastModifiedBy>
  <cp:revision>20</cp:revision>
  <cp:lastPrinted>2022-12-23T13:34:51Z</cp:lastPrinted>
  <dcterms:created xsi:type="dcterms:W3CDTF">2022-12-23T11:53:31Z</dcterms:created>
  <dcterms:modified xsi:type="dcterms:W3CDTF">2023-03-30T08:13:15Z</dcterms:modified>
</cp:coreProperties>
</file>